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bf8d6924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6bf8d6924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c11fe3655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c11fe365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11fe3655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11fe3655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Less expensive alternative to private training</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More available to more people!</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Community-building</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Allow adopters to see that they are not alone with new-dog struggles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Built-in distractions for training</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Other dogs, new sights and smells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Live coaching from instructors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Great option for shelters to offer adopters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Training is key for post-adoption success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11fe3655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c11fe3655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Puppy classes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Socialization focused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All about problem PREVENTION</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Impulse control classes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Aimed at adolescent dogs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Highest risk group for relinquishment to the shelter for behavior reasons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Opportunities for involving volunteers and dogs currently in the shelter</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Dogs with training skills are more likely to be adopted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c11fe36557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c11fe3655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Capacity crisis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~10% of adopted pets are returned*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107,000 additional dogs in shelter at the end of 2023 compared to 2022*</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25% of dogs are relinquished by owner*</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Community biases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Education and outreach</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Increase support and familiarity</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Shelters as a community gathering point, not a sad place</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Training is fun!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11fe3655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c11fe3655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a:solidFill>
                  <a:schemeClr val="dk1"/>
                </a:solidFill>
              </a:rPr>
              <a:t>Welfare-focused dog training methods and education </a:t>
            </a:r>
            <a:r>
              <a:rPr lang="en" sz="1700" b="1">
                <a:solidFill>
                  <a:schemeClr val="dk1"/>
                </a:solidFill>
              </a:rPr>
              <a:t>save lives</a:t>
            </a:r>
            <a:r>
              <a:rPr lang="en" sz="1700">
                <a:solidFill>
                  <a:schemeClr val="dk1"/>
                </a:solidFill>
              </a:rPr>
              <a:t> by:</a:t>
            </a:r>
            <a:endParaRPr sz="1700">
              <a:solidFill>
                <a:schemeClr val="dk1"/>
              </a:solidFill>
            </a:endParaRPr>
          </a:p>
          <a:p>
            <a:pPr marL="457200" lvl="0" indent="-336550" algn="l" rtl="0">
              <a:lnSpc>
                <a:spcPct val="115000"/>
              </a:lnSpc>
              <a:spcBef>
                <a:spcPts val="1200"/>
              </a:spcBef>
              <a:spcAft>
                <a:spcPts val="0"/>
              </a:spcAft>
              <a:buClr>
                <a:schemeClr val="dk1"/>
              </a:buClr>
              <a:buSzPts val="1700"/>
              <a:buChar char="●"/>
            </a:pPr>
            <a:r>
              <a:rPr lang="en" sz="1700">
                <a:solidFill>
                  <a:schemeClr val="dk1"/>
                </a:solidFill>
              </a:rPr>
              <a:t>Keeping dogs out of the shelter and in homes</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Promoting healthy and empathetic relationships with dogs</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Decreasing presentation of fearful and aggressive behaviors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c11fe3655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11fe3655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11fe365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c11fe365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Positive-reinforcement, force-free methods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Focus on what we want dogs TO DO and reinforce it</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Replace unwanted behaviors </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The dog comes first</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Health, safety, and mental wellbeing</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Focus on changing behaviors, not the dog</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Meeting dogs’ needs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Allows expression of normal dog behaviors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Dogs have preferences, thoughts, and emotions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Human welfare</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Encourages a stronger bond with our dogs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Sets principle for empathy in human relationships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bf8d6924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6bf8d692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c11fe3655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c11fe365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Better outcomes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Increased welfare</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Positive impact on the human-animal bond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Quicker, more consistent responses to cues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Fewer behavior problems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More optimistic dogs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Fewer side effects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Research shows increased fear &amp; aggression in dogs trained with aversives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Works for all dogs, and all behaviors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Aggressive behaviors included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11fe3655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c11fe3655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47b69b3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c47b69b3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Dog training is a completely unregulated industry</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Anyone can call themselves a trainer!</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Harmful methods are still legal and widely used today</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Would you trust a dentist whose qualifications are “has teeth”?</a:t>
            </a:r>
            <a:endParaRPr sz="18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11fe3655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c11fe3655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$200 scholarship available to all adopters and fosters from IACS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Funded by Friends of Indy Animals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2 private training sessions with a professional trainer</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Or participation in a group training class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Program exclusively partners with trainers who use force-free methods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~37% of adopters and fosters contacted show interest</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b="1">
                <a:solidFill>
                  <a:schemeClr val="dk1"/>
                </a:solidFill>
              </a:rPr>
              <a:t>~52% of requests are for basic manners-type behaviors</a:t>
            </a:r>
            <a:endParaRPr sz="1800" b="1">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Leash walking, house training, chewing, basic cues, jumpy/mouthy behaviors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Additional ~10% request support for leash reactivity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8db424d3f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8db424d3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9125" y="-9125"/>
            <a:ext cx="4915800" cy="51435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ctrTitle"/>
          </p:nvPr>
        </p:nvSpPr>
        <p:spPr>
          <a:xfrm>
            <a:off x="196000" y="1958925"/>
            <a:ext cx="4813200" cy="1635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r>
              <a:rPr lang="en"/>
              <a:t>Welfare-Focused Training Partnerships</a:t>
            </a:r>
            <a:endParaRPr/>
          </a:p>
        </p:txBody>
      </p:sp>
      <p:pic>
        <p:nvPicPr>
          <p:cNvPr id="56" name="Google Shape;56;p13"/>
          <p:cNvPicPr preferRelativeResize="0"/>
          <p:nvPr/>
        </p:nvPicPr>
        <p:blipFill rotWithShape="1">
          <a:blip r:embed="rId3">
            <a:alphaModFix/>
          </a:blip>
          <a:srcRect l="3797" t="1924" r="-5599" b="-3725"/>
          <a:stretch/>
        </p:blipFill>
        <p:spPr>
          <a:xfrm>
            <a:off x="4906775" y="77887"/>
            <a:ext cx="3964700" cy="4223525"/>
          </a:xfrm>
          <a:prstGeom prst="rect">
            <a:avLst/>
          </a:prstGeom>
          <a:noFill/>
          <a:ln>
            <a:noFill/>
          </a:ln>
        </p:spPr>
      </p:pic>
      <p:sp>
        <p:nvSpPr>
          <p:cNvPr id="57" name="Google Shape;57;p13"/>
          <p:cNvSpPr txBox="1"/>
          <p:nvPr/>
        </p:nvSpPr>
        <p:spPr>
          <a:xfrm>
            <a:off x="5730000" y="4176300"/>
            <a:ext cx="3414000" cy="12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rPr>
              <a:t>^^^Real, adorable, IACS alum</a:t>
            </a:r>
            <a:endParaRPr sz="15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22"/>
          <p:cNvSpPr txBox="1">
            <a:spLocks noGrp="1"/>
          </p:cNvSpPr>
          <p:nvPr>
            <p:ph type="title"/>
          </p:nvPr>
        </p:nvSpPr>
        <p:spPr>
          <a:xfrm>
            <a:off x="197925" y="410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Success Story: Reed</a:t>
            </a:r>
            <a:endParaRPr/>
          </a:p>
        </p:txBody>
      </p:sp>
      <p:sp>
        <p:nvSpPr>
          <p:cNvPr id="191" name="Google Shape;191;p22"/>
          <p:cNvSpPr txBox="1">
            <a:spLocks noGrp="1"/>
          </p:cNvSpPr>
          <p:nvPr>
            <p:ph type="body" idx="1"/>
          </p:nvPr>
        </p:nvSpPr>
        <p:spPr>
          <a:xfrm>
            <a:off x="3410675" y="1151125"/>
            <a:ext cx="5575800" cy="383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latin typeface="Roboto"/>
                <a:ea typeface="Roboto"/>
                <a:cs typeface="Roboto"/>
                <a:sym typeface="Roboto"/>
              </a:rPr>
              <a:t>Kristen’s help was a godsend with my foster dog Reed. I already had experience fostering for another shelter when I started volunteering for Indianapolis Animal Care Services (IACS) so I wasn’t too worried about taking on a behavior dog. Reed’s plight caught my attention because he had already nipped a volunteer hard enough to break their skin and </a:t>
            </a:r>
            <a:r>
              <a:rPr lang="en" sz="1100" b="1">
                <a:solidFill>
                  <a:schemeClr val="dk1"/>
                </a:solidFill>
                <a:latin typeface="Roboto"/>
                <a:ea typeface="Roboto"/>
                <a:cs typeface="Roboto"/>
                <a:sym typeface="Roboto"/>
              </a:rPr>
              <a:t>was extremely at-risk</a:t>
            </a:r>
            <a:r>
              <a:rPr lang="en" sz="1100">
                <a:solidFill>
                  <a:schemeClr val="dk1"/>
                </a:solidFill>
                <a:latin typeface="Roboto"/>
                <a:ea typeface="Roboto"/>
                <a:cs typeface="Roboto"/>
                <a:sym typeface="Roboto"/>
              </a:rPr>
              <a:t>….</a:t>
            </a:r>
            <a:endParaRPr sz="11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chemeClr val="dk1"/>
                </a:solidFill>
                <a:latin typeface="Roboto"/>
                <a:ea typeface="Roboto"/>
                <a:cs typeface="Roboto"/>
                <a:sym typeface="Roboto"/>
              </a:rPr>
              <a:t>I brought him home and quickly found out that he was more than I could handle - he was so quick and jumpy/mouthy that I couldn’t predict his behavior and get in front of it. </a:t>
            </a:r>
            <a:r>
              <a:rPr lang="en" sz="1100" b="1">
                <a:solidFill>
                  <a:schemeClr val="dk1"/>
                </a:solidFill>
                <a:latin typeface="Roboto"/>
                <a:ea typeface="Roboto"/>
                <a:cs typeface="Roboto"/>
                <a:sym typeface="Roboto"/>
              </a:rPr>
              <a:t>Thankfully the IACS Behavior Team connected me with Kristen, who was able to quickly schedule a home visit before the situation became even more serious. I think her intervention saved Reed’s life.</a:t>
            </a:r>
            <a:r>
              <a:rPr lang="en" sz="1100">
                <a:solidFill>
                  <a:schemeClr val="dk1"/>
                </a:solidFill>
                <a:latin typeface="Roboto"/>
                <a:ea typeface="Roboto"/>
                <a:cs typeface="Roboto"/>
                <a:sym typeface="Roboto"/>
              </a:rPr>
              <a:t> She was very intuitive about the root cause of behaviors, and had some amazing advice on how to work through Reed’s issues. Kristen’s advice helped me be able to handle him consistently and reinforce his training every step of the way. It was a long process, but </a:t>
            </a:r>
            <a:r>
              <a:rPr lang="en" sz="1100" b="1">
                <a:solidFill>
                  <a:schemeClr val="dk1"/>
                </a:solidFill>
                <a:latin typeface="Roboto"/>
                <a:ea typeface="Roboto"/>
                <a:cs typeface="Roboto"/>
                <a:sym typeface="Roboto"/>
              </a:rPr>
              <a:t>Reed turned into a wonderful family dog who loved adventures, was well-behaved in public, had a great sense of humor, and liked to be in the middle of things….</a:t>
            </a:r>
            <a:r>
              <a:rPr lang="en" sz="1100">
                <a:solidFill>
                  <a:schemeClr val="dk1"/>
                </a:solidFill>
                <a:latin typeface="Roboto"/>
                <a:ea typeface="Roboto"/>
                <a:cs typeface="Roboto"/>
                <a:sym typeface="Roboto"/>
              </a:rPr>
              <a:t>Now he has a young family who loves him, goes on lots of outings, and has another IACS alum as his brother. </a:t>
            </a:r>
            <a:r>
              <a:rPr lang="en" sz="1100" b="1">
                <a:solidFill>
                  <a:schemeClr val="dk1"/>
                </a:solidFill>
                <a:latin typeface="Roboto"/>
                <a:ea typeface="Roboto"/>
                <a:cs typeface="Roboto"/>
                <a:sym typeface="Roboto"/>
              </a:rPr>
              <a:t>He never would have had this opportunity without Kristen’s assistance </a:t>
            </a:r>
            <a:r>
              <a:rPr lang="en" sz="1100">
                <a:solidFill>
                  <a:schemeClr val="dk1"/>
                </a:solidFill>
                <a:latin typeface="Roboto"/>
                <a:ea typeface="Roboto"/>
                <a:cs typeface="Roboto"/>
                <a:sym typeface="Roboto"/>
              </a:rPr>
              <a:t>which really turned his life around and helped me help him become his best self.</a:t>
            </a:r>
            <a:endParaRPr sz="1100"/>
          </a:p>
        </p:txBody>
      </p:sp>
      <p:pic>
        <p:nvPicPr>
          <p:cNvPr id="192" name="Google Shape;192;p22"/>
          <p:cNvPicPr preferRelativeResize="0"/>
          <p:nvPr/>
        </p:nvPicPr>
        <p:blipFill rotWithShape="1">
          <a:blip r:embed="rId3">
            <a:alphaModFix/>
          </a:blip>
          <a:srcRect l="22182" r="18155"/>
          <a:stretch/>
        </p:blipFill>
        <p:spPr>
          <a:xfrm>
            <a:off x="421025" y="1331375"/>
            <a:ext cx="2657301" cy="2895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8" name="Google Shape;198;p23"/>
          <p:cNvPicPr preferRelativeResize="0"/>
          <p:nvPr/>
        </p:nvPicPr>
        <p:blipFill rotWithShape="1">
          <a:blip r:embed="rId3">
            <a:alphaModFix/>
          </a:blip>
          <a:srcRect r="17389" b="12952"/>
          <a:stretch/>
        </p:blipFill>
        <p:spPr>
          <a:xfrm>
            <a:off x="459300" y="445025"/>
            <a:ext cx="2381951" cy="4438876"/>
          </a:xfrm>
          <a:prstGeom prst="rect">
            <a:avLst/>
          </a:prstGeom>
          <a:noFill/>
          <a:ln>
            <a:noFill/>
          </a:ln>
        </p:spPr>
      </p:pic>
      <p:sp>
        <p:nvSpPr>
          <p:cNvPr id="199" name="Google Shape;199;p23"/>
          <p:cNvSpPr txBox="1"/>
          <p:nvPr/>
        </p:nvSpPr>
        <p:spPr>
          <a:xfrm>
            <a:off x="3261500" y="1194200"/>
            <a:ext cx="5399400" cy="3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222222"/>
                </a:solidFill>
                <a:highlight>
                  <a:srgbClr val="FFFFFF"/>
                </a:highlight>
              </a:rPr>
              <a:t>Our experience with the HOME Scholarship through IACS helped us tremendously with our then foster, Finch</a:t>
            </a:r>
            <a:r>
              <a:rPr lang="en" sz="1100">
                <a:solidFill>
                  <a:srgbClr val="222222"/>
                </a:solidFill>
                <a:highlight>
                  <a:srgbClr val="FFFFFF"/>
                </a:highlight>
              </a:rPr>
              <a:t>. In Mid-November 2023, we visited IACS to bring a foster dog home due to the overpopulation IACS was (still is) experiencing. We were matched with Finch, a wonderfully energetic young dog. Already having a larger, older dog in the home, adding another large dog to our small home who had </a:t>
            </a:r>
            <a:r>
              <a:rPr lang="en" sz="1100" b="1">
                <a:solidFill>
                  <a:srgbClr val="222222"/>
                </a:solidFill>
                <a:highlight>
                  <a:srgbClr val="FFFFFF"/>
                </a:highlight>
              </a:rPr>
              <a:t>endless energy became a little overwhelming at times</a:t>
            </a:r>
            <a:r>
              <a:rPr lang="en" sz="1100">
                <a:solidFill>
                  <a:srgbClr val="222222"/>
                </a:solidFill>
                <a:highlight>
                  <a:srgbClr val="FFFFFF"/>
                </a:highlight>
              </a:rPr>
              <a:t>. We tried to teach Finch new behaviors as he was over-focusing on our cat, jumping, and a little mouthy. After time going by and being unsuccessful on our own, we decided to take advantage of the HOME Scholarship for help. Allie visited with us, listened to our concerns, and in the same visit began training Finch and educating us. </a:t>
            </a:r>
            <a:r>
              <a:rPr lang="en" sz="1100" b="1">
                <a:solidFill>
                  <a:srgbClr val="222222"/>
                </a:solidFill>
                <a:highlight>
                  <a:srgbClr val="FFFFFF"/>
                </a:highlight>
              </a:rPr>
              <a:t>We learned so much about enrichment activities to help Finch keep busy in appropriate ways and to keep his mind active.</a:t>
            </a:r>
            <a:r>
              <a:rPr lang="en" sz="1100">
                <a:solidFill>
                  <a:srgbClr val="222222"/>
                </a:solidFill>
                <a:highlight>
                  <a:srgbClr val="FFFFFF"/>
                </a:highlight>
              </a:rPr>
              <a:t> Allie also worked with Finch on 'touch', which would ultimately help us with over-focusing on our cat as well as redirecting him before he could get too excitable about a distraction. </a:t>
            </a:r>
            <a:r>
              <a:rPr lang="en" sz="1100" b="1">
                <a:solidFill>
                  <a:srgbClr val="222222"/>
                </a:solidFill>
                <a:highlight>
                  <a:srgbClr val="FFFFFF"/>
                </a:highlight>
              </a:rPr>
              <a:t>We learned that his mouthiness was normal</a:t>
            </a:r>
            <a:r>
              <a:rPr lang="en" sz="1100">
                <a:solidFill>
                  <a:srgbClr val="222222"/>
                </a:solidFill>
                <a:highlight>
                  <a:srgbClr val="FFFFFF"/>
                </a:highlight>
              </a:rPr>
              <a:t>, and Allie shared </a:t>
            </a:r>
            <a:r>
              <a:rPr lang="en" sz="1100" b="1">
                <a:solidFill>
                  <a:srgbClr val="222222"/>
                </a:solidFill>
                <a:highlight>
                  <a:srgbClr val="FFFFFF"/>
                </a:highlight>
              </a:rPr>
              <a:t>activities that would give him an outlet for this behavior</a:t>
            </a:r>
            <a:r>
              <a:rPr lang="en" sz="1100">
                <a:solidFill>
                  <a:srgbClr val="222222"/>
                </a:solidFill>
                <a:highlight>
                  <a:srgbClr val="FFFFFF"/>
                </a:highlight>
              </a:rPr>
              <a:t>. Lastly, instead of acknowledging his jumping with a 'no' or another request, we learned to just ignore the behavior so he doesn't have an incentive to keep doing it. </a:t>
            </a:r>
            <a:r>
              <a:rPr lang="en" sz="1100" b="1">
                <a:solidFill>
                  <a:srgbClr val="222222"/>
                </a:solidFill>
                <a:highlight>
                  <a:srgbClr val="FFFFFF"/>
                </a:highlight>
              </a:rPr>
              <a:t>We were blown away by how much we learned in an hour, and having the documentation for reference after the visit was incredibly helpful.</a:t>
            </a:r>
            <a:r>
              <a:rPr lang="en" sz="1100">
                <a:solidFill>
                  <a:srgbClr val="222222"/>
                </a:solidFill>
                <a:highlight>
                  <a:srgbClr val="FFFFFF"/>
                </a:highlight>
              </a:rPr>
              <a:t> We did end up adopting Finch, and Allie's knowledge/experience definitely helped us have a less chaotic home. </a:t>
            </a:r>
            <a:endParaRPr sz="1800">
              <a:solidFill>
                <a:schemeClr val="dk2"/>
              </a:solidFill>
            </a:endParaRPr>
          </a:p>
        </p:txBody>
      </p:sp>
      <p:sp>
        <p:nvSpPr>
          <p:cNvPr id="200" name="Google Shape;200;p23"/>
          <p:cNvSpPr txBox="1"/>
          <p:nvPr/>
        </p:nvSpPr>
        <p:spPr>
          <a:xfrm>
            <a:off x="3261500" y="445025"/>
            <a:ext cx="4230000" cy="63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1"/>
                </a:solidFill>
              </a:rPr>
              <a:t>Success Story: Finch</a:t>
            </a:r>
            <a:endParaRPr sz="27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Group Training Classes</a:t>
            </a:r>
            <a:endParaRPr/>
          </a:p>
        </p:txBody>
      </p:sp>
      <p:pic>
        <p:nvPicPr>
          <p:cNvPr id="207" name="Google Shape;207;p24"/>
          <p:cNvPicPr preferRelativeResize="0"/>
          <p:nvPr/>
        </p:nvPicPr>
        <p:blipFill rotWithShape="1">
          <a:blip r:embed="rId3">
            <a:alphaModFix/>
          </a:blip>
          <a:srcRect t="21017"/>
          <a:stretch/>
        </p:blipFill>
        <p:spPr>
          <a:xfrm>
            <a:off x="2944529" y="1415600"/>
            <a:ext cx="3245683" cy="3416400"/>
          </a:xfrm>
          <a:prstGeom prst="rect">
            <a:avLst/>
          </a:prstGeom>
          <a:noFill/>
          <a:ln>
            <a:noFill/>
          </a:ln>
        </p:spPr>
      </p:pic>
      <p:sp>
        <p:nvSpPr>
          <p:cNvPr id="208" name="Google Shape;208;p24"/>
          <p:cNvSpPr/>
          <p:nvPr/>
        </p:nvSpPr>
        <p:spPr>
          <a:xfrm>
            <a:off x="93950" y="1415600"/>
            <a:ext cx="2712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24"/>
          <p:cNvSpPr txBox="1"/>
          <p:nvPr/>
        </p:nvSpPr>
        <p:spPr>
          <a:xfrm>
            <a:off x="182000" y="1445300"/>
            <a:ext cx="2536500" cy="9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Less expensive alternative to private training</a:t>
            </a:r>
            <a:endParaRPr sz="1800" b="1">
              <a:solidFill>
                <a:schemeClr val="dk1"/>
              </a:solidFill>
            </a:endParaRPr>
          </a:p>
        </p:txBody>
      </p:sp>
      <p:sp>
        <p:nvSpPr>
          <p:cNvPr id="210" name="Google Shape;210;p24"/>
          <p:cNvSpPr/>
          <p:nvPr/>
        </p:nvSpPr>
        <p:spPr>
          <a:xfrm>
            <a:off x="93950" y="2615300"/>
            <a:ext cx="2712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24"/>
          <p:cNvSpPr/>
          <p:nvPr/>
        </p:nvSpPr>
        <p:spPr>
          <a:xfrm>
            <a:off x="93950" y="3815000"/>
            <a:ext cx="2712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24"/>
          <p:cNvSpPr txBox="1"/>
          <p:nvPr/>
        </p:nvSpPr>
        <p:spPr>
          <a:xfrm>
            <a:off x="182000" y="3815000"/>
            <a:ext cx="2536500" cy="9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Community building: everyone has new dog struggles!</a:t>
            </a:r>
            <a:endParaRPr sz="1800" b="1">
              <a:solidFill>
                <a:schemeClr val="dk1"/>
              </a:solidFill>
            </a:endParaRPr>
          </a:p>
        </p:txBody>
      </p:sp>
      <p:sp>
        <p:nvSpPr>
          <p:cNvPr id="213" name="Google Shape;213;p24"/>
          <p:cNvSpPr txBox="1"/>
          <p:nvPr/>
        </p:nvSpPr>
        <p:spPr>
          <a:xfrm>
            <a:off x="182000" y="2895950"/>
            <a:ext cx="2536500" cy="45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Increased accessibility</a:t>
            </a:r>
            <a:endParaRPr sz="1800" b="1">
              <a:solidFill>
                <a:schemeClr val="dk1"/>
              </a:solidFill>
            </a:endParaRPr>
          </a:p>
        </p:txBody>
      </p:sp>
      <p:sp>
        <p:nvSpPr>
          <p:cNvPr id="214" name="Google Shape;214;p24"/>
          <p:cNvSpPr/>
          <p:nvPr/>
        </p:nvSpPr>
        <p:spPr>
          <a:xfrm>
            <a:off x="6328175" y="1415600"/>
            <a:ext cx="2712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5" name="Google Shape;215;p24"/>
          <p:cNvSpPr/>
          <p:nvPr/>
        </p:nvSpPr>
        <p:spPr>
          <a:xfrm>
            <a:off x="6328175" y="2615300"/>
            <a:ext cx="2712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6" name="Google Shape;216;p24"/>
          <p:cNvSpPr/>
          <p:nvPr/>
        </p:nvSpPr>
        <p:spPr>
          <a:xfrm>
            <a:off x="6328175" y="3785300"/>
            <a:ext cx="2712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 name="Google Shape;217;p24"/>
          <p:cNvSpPr txBox="1"/>
          <p:nvPr/>
        </p:nvSpPr>
        <p:spPr>
          <a:xfrm>
            <a:off x="6416225" y="1696250"/>
            <a:ext cx="2536500" cy="45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Built-in distractions</a:t>
            </a:r>
            <a:endParaRPr sz="1800" b="1">
              <a:solidFill>
                <a:schemeClr val="dk1"/>
              </a:solidFill>
            </a:endParaRPr>
          </a:p>
        </p:txBody>
      </p:sp>
      <p:sp>
        <p:nvSpPr>
          <p:cNvPr id="218" name="Google Shape;218;p24"/>
          <p:cNvSpPr txBox="1"/>
          <p:nvPr/>
        </p:nvSpPr>
        <p:spPr>
          <a:xfrm>
            <a:off x="6416225" y="2761125"/>
            <a:ext cx="2536500" cy="7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Live coaching from Instructors</a:t>
            </a:r>
            <a:endParaRPr sz="1800" b="1">
              <a:solidFill>
                <a:schemeClr val="dk1"/>
              </a:solidFill>
            </a:endParaRPr>
          </a:p>
        </p:txBody>
      </p:sp>
      <p:sp>
        <p:nvSpPr>
          <p:cNvPr id="219" name="Google Shape;219;p24"/>
          <p:cNvSpPr txBox="1"/>
          <p:nvPr/>
        </p:nvSpPr>
        <p:spPr>
          <a:xfrm>
            <a:off x="6416225" y="3933050"/>
            <a:ext cx="2536500" cy="7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Great option for post-adoptive support</a:t>
            </a:r>
            <a:endParaRPr sz="1800"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Group Class Structures</a:t>
            </a:r>
            <a:endParaRPr/>
          </a:p>
        </p:txBody>
      </p:sp>
      <p:pic>
        <p:nvPicPr>
          <p:cNvPr id="226" name="Google Shape;226;p25"/>
          <p:cNvPicPr preferRelativeResize="0"/>
          <p:nvPr/>
        </p:nvPicPr>
        <p:blipFill rotWithShape="1">
          <a:blip r:embed="rId3">
            <a:alphaModFix/>
          </a:blip>
          <a:srcRect t="10587" b="18161"/>
          <a:stretch/>
        </p:blipFill>
        <p:spPr>
          <a:xfrm>
            <a:off x="5035450" y="1222125"/>
            <a:ext cx="3678075" cy="3664950"/>
          </a:xfrm>
          <a:prstGeom prst="rect">
            <a:avLst/>
          </a:prstGeom>
          <a:noFill/>
          <a:ln>
            <a:noFill/>
          </a:ln>
        </p:spPr>
      </p:pic>
      <p:sp>
        <p:nvSpPr>
          <p:cNvPr id="227" name="Google Shape;227;p25"/>
          <p:cNvSpPr/>
          <p:nvPr/>
        </p:nvSpPr>
        <p:spPr>
          <a:xfrm>
            <a:off x="164400" y="1304325"/>
            <a:ext cx="4767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25"/>
          <p:cNvSpPr txBox="1"/>
          <p:nvPr/>
        </p:nvSpPr>
        <p:spPr>
          <a:xfrm>
            <a:off x="1225500" y="1334025"/>
            <a:ext cx="2645400" cy="9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chemeClr val="dk1"/>
                </a:solidFill>
              </a:rPr>
              <a:t>Puppy Classes</a:t>
            </a:r>
            <a:endParaRPr sz="1800" b="1" u="sng">
              <a:solidFill>
                <a:schemeClr val="dk1"/>
              </a:solidFill>
            </a:endParaRPr>
          </a:p>
          <a:p>
            <a:pPr marL="0" lvl="0" indent="0" algn="ctr" rtl="0">
              <a:spcBef>
                <a:spcPts val="0"/>
              </a:spcBef>
              <a:spcAft>
                <a:spcPts val="0"/>
              </a:spcAft>
              <a:buNone/>
            </a:pPr>
            <a:r>
              <a:rPr lang="en" sz="1700">
                <a:solidFill>
                  <a:schemeClr val="dk1"/>
                </a:solidFill>
              </a:rPr>
              <a:t>Socialization focused</a:t>
            </a:r>
            <a:endParaRPr sz="1700">
              <a:solidFill>
                <a:schemeClr val="dk1"/>
              </a:solidFill>
            </a:endParaRPr>
          </a:p>
          <a:p>
            <a:pPr marL="0" lvl="0" indent="0" algn="ctr" rtl="0">
              <a:spcBef>
                <a:spcPts val="0"/>
              </a:spcBef>
              <a:spcAft>
                <a:spcPts val="0"/>
              </a:spcAft>
              <a:buNone/>
            </a:pPr>
            <a:r>
              <a:rPr lang="en" sz="1700">
                <a:solidFill>
                  <a:schemeClr val="dk1"/>
                </a:solidFill>
              </a:rPr>
              <a:t>Problem Prevention</a:t>
            </a:r>
            <a:endParaRPr sz="1700">
              <a:solidFill>
                <a:schemeClr val="dk1"/>
              </a:solidFill>
            </a:endParaRPr>
          </a:p>
        </p:txBody>
      </p:sp>
      <p:sp>
        <p:nvSpPr>
          <p:cNvPr id="229" name="Google Shape;229;p25"/>
          <p:cNvSpPr/>
          <p:nvPr/>
        </p:nvSpPr>
        <p:spPr>
          <a:xfrm>
            <a:off x="164400" y="2616900"/>
            <a:ext cx="4767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25"/>
          <p:cNvSpPr txBox="1"/>
          <p:nvPr/>
        </p:nvSpPr>
        <p:spPr>
          <a:xfrm>
            <a:off x="308400" y="2646600"/>
            <a:ext cx="4479600" cy="9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chemeClr val="dk1"/>
                </a:solidFill>
              </a:rPr>
              <a:t>Impulse-Control Classes</a:t>
            </a:r>
            <a:endParaRPr sz="1800" b="1" u="sng">
              <a:solidFill>
                <a:schemeClr val="dk1"/>
              </a:solidFill>
            </a:endParaRPr>
          </a:p>
          <a:p>
            <a:pPr marL="0" lvl="0" indent="0" algn="ctr" rtl="0">
              <a:spcBef>
                <a:spcPts val="0"/>
              </a:spcBef>
              <a:spcAft>
                <a:spcPts val="0"/>
              </a:spcAft>
              <a:buNone/>
            </a:pPr>
            <a:r>
              <a:rPr lang="en" sz="1700">
                <a:solidFill>
                  <a:schemeClr val="dk1"/>
                </a:solidFill>
              </a:rPr>
              <a:t>Aimed at adolescents</a:t>
            </a:r>
            <a:endParaRPr sz="1700">
              <a:solidFill>
                <a:schemeClr val="dk1"/>
              </a:solidFill>
            </a:endParaRPr>
          </a:p>
          <a:p>
            <a:pPr marL="0" lvl="0" indent="0" algn="ctr" rtl="0">
              <a:spcBef>
                <a:spcPts val="0"/>
              </a:spcBef>
              <a:spcAft>
                <a:spcPts val="0"/>
              </a:spcAft>
              <a:buNone/>
            </a:pPr>
            <a:r>
              <a:rPr lang="en" sz="1700">
                <a:solidFill>
                  <a:schemeClr val="dk1"/>
                </a:solidFill>
              </a:rPr>
              <a:t>Highest-risk group for relinquishment</a:t>
            </a:r>
            <a:endParaRPr sz="1700">
              <a:solidFill>
                <a:schemeClr val="dk1"/>
              </a:solidFill>
            </a:endParaRPr>
          </a:p>
        </p:txBody>
      </p:sp>
      <p:sp>
        <p:nvSpPr>
          <p:cNvPr id="231" name="Google Shape;231;p25"/>
          <p:cNvSpPr/>
          <p:nvPr/>
        </p:nvSpPr>
        <p:spPr>
          <a:xfrm>
            <a:off x="164400" y="3899775"/>
            <a:ext cx="47676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25"/>
          <p:cNvSpPr txBox="1"/>
          <p:nvPr/>
        </p:nvSpPr>
        <p:spPr>
          <a:xfrm>
            <a:off x="308400" y="3929475"/>
            <a:ext cx="4479600" cy="9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rPr>
              <a:t>Opportunity to involve volunteers and currently sheltered dogs:</a:t>
            </a:r>
            <a:endParaRPr sz="1700">
              <a:solidFill>
                <a:schemeClr val="dk1"/>
              </a:solidFill>
            </a:endParaRPr>
          </a:p>
          <a:p>
            <a:pPr marL="0" lvl="0" indent="0" algn="ctr" rtl="0">
              <a:spcBef>
                <a:spcPts val="0"/>
              </a:spcBef>
              <a:spcAft>
                <a:spcPts val="0"/>
              </a:spcAft>
              <a:buNone/>
            </a:pPr>
            <a:r>
              <a:rPr lang="en" sz="1700">
                <a:solidFill>
                  <a:schemeClr val="dk1"/>
                </a:solidFill>
              </a:rPr>
              <a:t>Increase adoption opportunities!</a:t>
            </a:r>
            <a:endParaRPr sz="17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8" name="Google Shape;238;p26"/>
          <p:cNvSpPr txBox="1">
            <a:spLocks noGrp="1"/>
          </p:cNvSpPr>
          <p:nvPr>
            <p:ph type="title"/>
          </p:nvPr>
        </p:nvSpPr>
        <p:spPr>
          <a:xfrm>
            <a:off x="311700" y="394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Does This Matter?</a:t>
            </a:r>
            <a:endParaRPr/>
          </a:p>
        </p:txBody>
      </p:sp>
      <p:pic>
        <p:nvPicPr>
          <p:cNvPr id="239" name="Google Shape;239;p26"/>
          <p:cNvPicPr preferRelativeResize="0"/>
          <p:nvPr/>
        </p:nvPicPr>
        <p:blipFill rotWithShape="1">
          <a:blip r:embed="rId3">
            <a:alphaModFix/>
          </a:blip>
          <a:srcRect t="6681"/>
          <a:stretch/>
        </p:blipFill>
        <p:spPr>
          <a:xfrm>
            <a:off x="3133838" y="1221301"/>
            <a:ext cx="2867074" cy="3565575"/>
          </a:xfrm>
          <a:prstGeom prst="rect">
            <a:avLst/>
          </a:prstGeom>
          <a:noFill/>
          <a:ln>
            <a:noFill/>
          </a:ln>
        </p:spPr>
      </p:pic>
      <p:sp>
        <p:nvSpPr>
          <p:cNvPr id="240" name="Google Shape;240;p26"/>
          <p:cNvSpPr txBox="1"/>
          <p:nvPr/>
        </p:nvSpPr>
        <p:spPr>
          <a:xfrm>
            <a:off x="5048350" y="4814700"/>
            <a:ext cx="4412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rPr>
              <a:t>*based on 2023 data from the Shelter Animals Count national database</a:t>
            </a:r>
            <a:endParaRPr sz="1000">
              <a:solidFill>
                <a:schemeClr val="dk2"/>
              </a:solidFill>
            </a:endParaRPr>
          </a:p>
        </p:txBody>
      </p:sp>
      <p:sp>
        <p:nvSpPr>
          <p:cNvPr id="241" name="Google Shape;241;p26"/>
          <p:cNvSpPr/>
          <p:nvPr/>
        </p:nvSpPr>
        <p:spPr>
          <a:xfrm>
            <a:off x="164400" y="1221300"/>
            <a:ext cx="2867100" cy="35934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26"/>
          <p:cNvSpPr txBox="1"/>
          <p:nvPr/>
        </p:nvSpPr>
        <p:spPr>
          <a:xfrm>
            <a:off x="275250" y="1557338"/>
            <a:ext cx="2645400" cy="28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rPr>
              <a:t>Capacity Crisis</a:t>
            </a:r>
            <a:endParaRPr sz="1800" b="1">
              <a:solidFill>
                <a:schemeClr val="dk1"/>
              </a:solidFill>
            </a:endParaRPr>
          </a:p>
          <a:p>
            <a:pPr marL="0" lvl="0" indent="0" algn="ctr" rtl="0">
              <a:spcBef>
                <a:spcPts val="0"/>
              </a:spcBef>
              <a:spcAft>
                <a:spcPts val="0"/>
              </a:spcAft>
              <a:buNone/>
            </a:pPr>
            <a:endParaRPr sz="1600" b="1">
              <a:solidFill>
                <a:schemeClr val="dk1"/>
              </a:solidFill>
            </a:endParaRPr>
          </a:p>
          <a:p>
            <a:pPr marL="0" lvl="0" indent="0" algn="ctr" rtl="0">
              <a:spcBef>
                <a:spcPts val="0"/>
              </a:spcBef>
              <a:spcAft>
                <a:spcPts val="0"/>
              </a:spcAft>
              <a:buNone/>
            </a:pPr>
            <a:r>
              <a:rPr lang="en" sz="1600">
                <a:solidFill>
                  <a:schemeClr val="dk1"/>
                </a:solidFill>
              </a:rPr>
              <a:t>~10% of adopted pets are returned</a:t>
            </a:r>
            <a:endParaRPr sz="1600">
              <a:solidFill>
                <a:schemeClr val="dk1"/>
              </a:solidFill>
            </a:endParaRPr>
          </a:p>
          <a:p>
            <a:pPr marL="0" lvl="0" indent="0" algn="ctr" rtl="0">
              <a:spcBef>
                <a:spcPts val="0"/>
              </a:spcBef>
              <a:spcAft>
                <a:spcPts val="0"/>
              </a:spcAft>
              <a:buNone/>
            </a:pPr>
            <a:endParaRPr sz="1600">
              <a:solidFill>
                <a:schemeClr val="dk1"/>
              </a:solidFill>
            </a:endParaRPr>
          </a:p>
          <a:p>
            <a:pPr marL="0" lvl="0" indent="0" algn="ctr" rtl="0">
              <a:spcBef>
                <a:spcPts val="0"/>
              </a:spcBef>
              <a:spcAft>
                <a:spcPts val="0"/>
              </a:spcAft>
              <a:buNone/>
            </a:pPr>
            <a:r>
              <a:rPr lang="en" sz="1600">
                <a:solidFill>
                  <a:schemeClr val="dk1"/>
                </a:solidFill>
              </a:rPr>
              <a:t>107,000 additional dogs were in shelter at the end of 2023 compared to 2022</a:t>
            </a:r>
            <a:endParaRPr sz="1600">
              <a:solidFill>
                <a:schemeClr val="dk1"/>
              </a:solidFill>
            </a:endParaRPr>
          </a:p>
          <a:p>
            <a:pPr marL="0" lvl="0" indent="0" algn="ctr" rtl="0">
              <a:spcBef>
                <a:spcPts val="0"/>
              </a:spcBef>
              <a:spcAft>
                <a:spcPts val="0"/>
              </a:spcAft>
              <a:buNone/>
            </a:pPr>
            <a:endParaRPr sz="1600">
              <a:solidFill>
                <a:schemeClr val="dk1"/>
              </a:solidFill>
            </a:endParaRPr>
          </a:p>
          <a:p>
            <a:pPr marL="0" lvl="0" indent="0" algn="ctr" rtl="0">
              <a:spcBef>
                <a:spcPts val="0"/>
              </a:spcBef>
              <a:spcAft>
                <a:spcPts val="0"/>
              </a:spcAft>
              <a:buNone/>
            </a:pPr>
            <a:r>
              <a:rPr lang="en" sz="1600">
                <a:solidFill>
                  <a:schemeClr val="dk1"/>
                </a:solidFill>
              </a:rPr>
              <a:t>25% of dogs are relinquished by owner</a:t>
            </a:r>
            <a:endParaRPr sz="1600">
              <a:solidFill>
                <a:schemeClr val="dk1"/>
              </a:solidFill>
            </a:endParaRPr>
          </a:p>
        </p:txBody>
      </p:sp>
      <p:sp>
        <p:nvSpPr>
          <p:cNvPr id="243" name="Google Shape;243;p26"/>
          <p:cNvSpPr/>
          <p:nvPr/>
        </p:nvSpPr>
        <p:spPr>
          <a:xfrm>
            <a:off x="6153150" y="1221300"/>
            <a:ext cx="2867100" cy="998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26"/>
          <p:cNvSpPr txBox="1"/>
          <p:nvPr/>
        </p:nvSpPr>
        <p:spPr>
          <a:xfrm>
            <a:off x="6318450" y="1376996"/>
            <a:ext cx="2536500" cy="68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Reduce Community Biases</a:t>
            </a:r>
            <a:endParaRPr sz="1800" b="1">
              <a:solidFill>
                <a:schemeClr val="dk1"/>
              </a:solidFill>
            </a:endParaRPr>
          </a:p>
        </p:txBody>
      </p:sp>
      <p:sp>
        <p:nvSpPr>
          <p:cNvPr id="245" name="Google Shape;245;p26"/>
          <p:cNvSpPr/>
          <p:nvPr/>
        </p:nvSpPr>
        <p:spPr>
          <a:xfrm>
            <a:off x="6153150" y="2391750"/>
            <a:ext cx="2867100" cy="998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26"/>
          <p:cNvSpPr txBox="1"/>
          <p:nvPr/>
        </p:nvSpPr>
        <p:spPr>
          <a:xfrm>
            <a:off x="6214100" y="2547463"/>
            <a:ext cx="2749800" cy="68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Education and Outreach Opportunities</a:t>
            </a:r>
            <a:endParaRPr sz="1800" b="1">
              <a:solidFill>
                <a:schemeClr val="dk1"/>
              </a:solidFill>
            </a:endParaRPr>
          </a:p>
        </p:txBody>
      </p:sp>
      <p:sp>
        <p:nvSpPr>
          <p:cNvPr id="247" name="Google Shape;247;p26"/>
          <p:cNvSpPr/>
          <p:nvPr/>
        </p:nvSpPr>
        <p:spPr>
          <a:xfrm>
            <a:off x="6155450" y="3603225"/>
            <a:ext cx="2867100" cy="998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8" name="Google Shape;248;p26"/>
          <p:cNvSpPr txBox="1"/>
          <p:nvPr/>
        </p:nvSpPr>
        <p:spPr>
          <a:xfrm>
            <a:off x="6214100" y="3758913"/>
            <a:ext cx="2749800" cy="68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Increase community support and familiarity</a:t>
            </a:r>
            <a:endParaRPr sz="1800"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Welfare-Focused Education and Training Saves Lives</a:t>
            </a:r>
            <a:endParaRPr/>
          </a:p>
        </p:txBody>
      </p:sp>
      <p:pic>
        <p:nvPicPr>
          <p:cNvPr id="255" name="Google Shape;255;p27"/>
          <p:cNvPicPr preferRelativeResize="0"/>
          <p:nvPr/>
        </p:nvPicPr>
        <p:blipFill>
          <a:blip r:embed="rId3">
            <a:alphaModFix/>
          </a:blip>
          <a:stretch>
            <a:fillRect/>
          </a:stretch>
        </p:blipFill>
        <p:spPr>
          <a:xfrm>
            <a:off x="4389775" y="1765200"/>
            <a:ext cx="4395550" cy="2356650"/>
          </a:xfrm>
          <a:prstGeom prst="rect">
            <a:avLst/>
          </a:prstGeom>
          <a:noFill/>
          <a:ln>
            <a:noFill/>
          </a:ln>
        </p:spPr>
      </p:pic>
      <p:sp>
        <p:nvSpPr>
          <p:cNvPr id="256" name="Google Shape;256;p27"/>
          <p:cNvSpPr/>
          <p:nvPr/>
        </p:nvSpPr>
        <p:spPr>
          <a:xfrm>
            <a:off x="311700" y="1573650"/>
            <a:ext cx="3758100" cy="998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27"/>
          <p:cNvSpPr txBox="1"/>
          <p:nvPr/>
        </p:nvSpPr>
        <p:spPr>
          <a:xfrm>
            <a:off x="481475" y="1729350"/>
            <a:ext cx="3440700" cy="68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Keeps dogs out of shelters and in homes</a:t>
            </a:r>
            <a:endParaRPr sz="1800" b="1">
              <a:solidFill>
                <a:schemeClr val="dk1"/>
              </a:solidFill>
            </a:endParaRPr>
          </a:p>
        </p:txBody>
      </p:sp>
      <p:sp>
        <p:nvSpPr>
          <p:cNvPr id="258" name="Google Shape;258;p27"/>
          <p:cNvSpPr/>
          <p:nvPr/>
        </p:nvSpPr>
        <p:spPr>
          <a:xfrm>
            <a:off x="311700" y="2735950"/>
            <a:ext cx="3758100" cy="998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27"/>
          <p:cNvSpPr txBox="1"/>
          <p:nvPr/>
        </p:nvSpPr>
        <p:spPr>
          <a:xfrm>
            <a:off x="470400" y="2735950"/>
            <a:ext cx="3440700" cy="9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Promotes healthy and empathetic relationships with companion animals</a:t>
            </a:r>
            <a:endParaRPr sz="1800" b="1">
              <a:solidFill>
                <a:schemeClr val="dk1"/>
              </a:solidFill>
            </a:endParaRPr>
          </a:p>
        </p:txBody>
      </p:sp>
      <p:sp>
        <p:nvSpPr>
          <p:cNvPr id="260" name="Google Shape;260;p27"/>
          <p:cNvSpPr/>
          <p:nvPr/>
        </p:nvSpPr>
        <p:spPr>
          <a:xfrm>
            <a:off x="311700" y="3898250"/>
            <a:ext cx="3758100" cy="998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p27"/>
          <p:cNvSpPr txBox="1"/>
          <p:nvPr/>
        </p:nvSpPr>
        <p:spPr>
          <a:xfrm>
            <a:off x="470400" y="3898250"/>
            <a:ext cx="3440700" cy="9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Decreases presentation of fearful and aggressive behaviors</a:t>
            </a:r>
            <a:endParaRPr sz="18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931325" y="237528"/>
            <a:ext cx="3198075" cy="3198075"/>
          </a:xfrm>
          <a:prstGeom prst="rect">
            <a:avLst/>
          </a:prstGeom>
          <a:noFill/>
          <a:ln>
            <a:noFill/>
          </a:ln>
        </p:spPr>
      </p:pic>
      <p:pic>
        <p:nvPicPr>
          <p:cNvPr id="63" name="Google Shape;63;p14"/>
          <p:cNvPicPr preferRelativeResize="0"/>
          <p:nvPr/>
        </p:nvPicPr>
        <p:blipFill>
          <a:blip r:embed="rId4">
            <a:alphaModFix/>
          </a:blip>
          <a:stretch>
            <a:fillRect/>
          </a:stretch>
        </p:blipFill>
        <p:spPr>
          <a:xfrm>
            <a:off x="5666724" y="658050"/>
            <a:ext cx="2333276" cy="2357024"/>
          </a:xfrm>
          <a:prstGeom prst="rect">
            <a:avLst/>
          </a:prstGeom>
          <a:noFill/>
          <a:ln>
            <a:noFill/>
          </a:ln>
        </p:spPr>
      </p:pic>
      <p:sp>
        <p:nvSpPr>
          <p:cNvPr id="64" name="Google Shape;64;p14"/>
          <p:cNvSpPr txBox="1"/>
          <p:nvPr/>
        </p:nvSpPr>
        <p:spPr>
          <a:xfrm>
            <a:off x="1333500" y="3992375"/>
            <a:ext cx="2393700" cy="88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2"/>
                </a:solidFill>
              </a:rPr>
              <a:t>Allie Kirby, CTC, CSAP-BC, FFCP- Trainer</a:t>
            </a:r>
            <a:endParaRPr sz="1700">
              <a:solidFill>
                <a:schemeClr val="dk2"/>
              </a:solidFill>
            </a:endParaRPr>
          </a:p>
        </p:txBody>
      </p:sp>
      <p:sp>
        <p:nvSpPr>
          <p:cNvPr id="65" name="Google Shape;65;p14"/>
          <p:cNvSpPr txBox="1"/>
          <p:nvPr/>
        </p:nvSpPr>
        <p:spPr>
          <a:xfrm>
            <a:off x="666625" y="3189000"/>
            <a:ext cx="3718500" cy="7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Sky’s the Limit Animal Training and Behavior</a:t>
            </a:r>
            <a:endParaRPr sz="1800">
              <a:solidFill>
                <a:schemeClr val="dk1"/>
              </a:solidFill>
            </a:endParaRPr>
          </a:p>
        </p:txBody>
      </p:sp>
      <p:sp>
        <p:nvSpPr>
          <p:cNvPr id="66" name="Google Shape;66;p14"/>
          <p:cNvSpPr txBox="1"/>
          <p:nvPr/>
        </p:nvSpPr>
        <p:spPr>
          <a:xfrm>
            <a:off x="5462125" y="3216150"/>
            <a:ext cx="2961300" cy="6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Perked Ears Behavior Consulting</a:t>
            </a:r>
            <a:endParaRPr sz="1800">
              <a:solidFill>
                <a:schemeClr val="dk1"/>
              </a:solidFill>
            </a:endParaRPr>
          </a:p>
        </p:txBody>
      </p:sp>
      <p:sp>
        <p:nvSpPr>
          <p:cNvPr id="67" name="Google Shape;67;p14"/>
          <p:cNvSpPr txBox="1"/>
          <p:nvPr/>
        </p:nvSpPr>
        <p:spPr>
          <a:xfrm>
            <a:off x="5595550" y="3992375"/>
            <a:ext cx="2393700" cy="88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2"/>
                </a:solidFill>
              </a:rPr>
              <a:t>Kristen Board, MA, CTC, CBCC-KA, PCBC-A</a:t>
            </a:r>
            <a:endParaRPr sz="17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Welfare-Focused Training</a:t>
            </a:r>
            <a:endParaRPr/>
          </a:p>
        </p:txBody>
      </p:sp>
      <p:pic>
        <p:nvPicPr>
          <p:cNvPr id="74" name="Google Shape;74;p15"/>
          <p:cNvPicPr preferRelativeResize="0"/>
          <p:nvPr/>
        </p:nvPicPr>
        <p:blipFill rotWithShape="1">
          <a:blip r:embed="rId3">
            <a:alphaModFix/>
          </a:blip>
          <a:srcRect l="11559"/>
          <a:stretch/>
        </p:blipFill>
        <p:spPr>
          <a:xfrm>
            <a:off x="5482200" y="1516488"/>
            <a:ext cx="3568500" cy="2688375"/>
          </a:xfrm>
          <a:prstGeom prst="rect">
            <a:avLst/>
          </a:prstGeom>
          <a:noFill/>
          <a:ln>
            <a:noFill/>
          </a:ln>
        </p:spPr>
      </p:pic>
      <p:sp>
        <p:nvSpPr>
          <p:cNvPr id="75" name="Google Shape;75;p15"/>
          <p:cNvSpPr/>
          <p:nvPr/>
        </p:nvSpPr>
        <p:spPr>
          <a:xfrm>
            <a:off x="400200" y="1593750"/>
            <a:ext cx="2184300" cy="14367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5"/>
          <p:cNvSpPr/>
          <p:nvPr/>
        </p:nvSpPr>
        <p:spPr>
          <a:xfrm>
            <a:off x="2941200" y="1593750"/>
            <a:ext cx="2184300" cy="14367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5"/>
          <p:cNvSpPr/>
          <p:nvPr/>
        </p:nvSpPr>
        <p:spPr>
          <a:xfrm>
            <a:off x="400200" y="3270700"/>
            <a:ext cx="2184300" cy="14367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15"/>
          <p:cNvSpPr/>
          <p:nvPr/>
        </p:nvSpPr>
        <p:spPr>
          <a:xfrm>
            <a:off x="2941200" y="3270700"/>
            <a:ext cx="2184300" cy="14367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5"/>
          <p:cNvSpPr txBox="1"/>
          <p:nvPr/>
        </p:nvSpPr>
        <p:spPr>
          <a:xfrm>
            <a:off x="494850" y="1701750"/>
            <a:ext cx="1995000" cy="122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Positive</a:t>
            </a:r>
            <a:endParaRPr sz="1800">
              <a:solidFill>
                <a:schemeClr val="dk1"/>
              </a:solidFill>
            </a:endParaRPr>
          </a:p>
          <a:p>
            <a:pPr marL="0" lvl="0" indent="0" algn="ctr" rtl="0">
              <a:spcBef>
                <a:spcPts val="0"/>
              </a:spcBef>
              <a:spcAft>
                <a:spcPts val="0"/>
              </a:spcAft>
              <a:buNone/>
            </a:pPr>
            <a:r>
              <a:rPr lang="en" sz="1800">
                <a:solidFill>
                  <a:schemeClr val="dk1"/>
                </a:solidFill>
              </a:rPr>
              <a:t>reinforcement, force-free methods</a:t>
            </a:r>
            <a:endParaRPr sz="1800">
              <a:solidFill>
                <a:schemeClr val="dk1"/>
              </a:solidFill>
            </a:endParaRPr>
          </a:p>
        </p:txBody>
      </p:sp>
      <p:sp>
        <p:nvSpPr>
          <p:cNvPr id="80" name="Google Shape;80;p15"/>
          <p:cNvSpPr txBox="1"/>
          <p:nvPr/>
        </p:nvSpPr>
        <p:spPr>
          <a:xfrm>
            <a:off x="3035850" y="1701750"/>
            <a:ext cx="1995000" cy="122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The dog comes first: change behavior, not the dog</a:t>
            </a:r>
            <a:endParaRPr sz="1800">
              <a:solidFill>
                <a:schemeClr val="dk1"/>
              </a:solidFill>
            </a:endParaRPr>
          </a:p>
        </p:txBody>
      </p:sp>
      <p:sp>
        <p:nvSpPr>
          <p:cNvPr id="81" name="Google Shape;81;p15"/>
          <p:cNvSpPr txBox="1"/>
          <p:nvPr/>
        </p:nvSpPr>
        <p:spPr>
          <a:xfrm>
            <a:off x="494850" y="3378700"/>
            <a:ext cx="1995000" cy="122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Meet needs and allow expression of normal behaviors</a:t>
            </a:r>
            <a:endParaRPr sz="1800">
              <a:solidFill>
                <a:schemeClr val="dk1"/>
              </a:solidFill>
            </a:endParaRPr>
          </a:p>
        </p:txBody>
      </p:sp>
      <p:sp>
        <p:nvSpPr>
          <p:cNvPr id="82" name="Google Shape;82;p15"/>
          <p:cNvSpPr txBox="1"/>
          <p:nvPr/>
        </p:nvSpPr>
        <p:spPr>
          <a:xfrm>
            <a:off x="3035850" y="3378700"/>
            <a:ext cx="1995000" cy="122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Increase human welfare: stronger bonds and more empathy</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Mindset Shift Creates a Healthier Bond</a:t>
            </a:r>
            <a:endParaRPr/>
          </a:p>
        </p:txBody>
      </p:sp>
      <p:pic>
        <p:nvPicPr>
          <p:cNvPr id="89" name="Google Shape;89;p16"/>
          <p:cNvPicPr preferRelativeResize="0"/>
          <p:nvPr/>
        </p:nvPicPr>
        <p:blipFill>
          <a:blip r:embed="rId3">
            <a:alphaModFix/>
          </a:blip>
          <a:stretch>
            <a:fillRect/>
          </a:stretch>
        </p:blipFill>
        <p:spPr>
          <a:xfrm>
            <a:off x="1453650" y="1087075"/>
            <a:ext cx="6227450" cy="4056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p:nvPr/>
        </p:nvSpPr>
        <p:spPr>
          <a:xfrm>
            <a:off x="6320750" y="1186125"/>
            <a:ext cx="2451300" cy="13206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7"/>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7"/>
          <p:cNvSpPr txBox="1">
            <a:spLocks noGrp="1"/>
          </p:cNvSpPr>
          <p:nvPr>
            <p:ph type="title"/>
          </p:nvPr>
        </p:nvSpPr>
        <p:spPr>
          <a:xfrm>
            <a:off x="311700" y="371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Choose This Method?</a:t>
            </a:r>
            <a:endParaRPr/>
          </a:p>
        </p:txBody>
      </p:sp>
      <p:pic>
        <p:nvPicPr>
          <p:cNvPr id="97" name="Google Shape;97;p17"/>
          <p:cNvPicPr preferRelativeResize="0"/>
          <p:nvPr/>
        </p:nvPicPr>
        <p:blipFill>
          <a:blip r:embed="rId3">
            <a:alphaModFix/>
          </a:blip>
          <a:stretch>
            <a:fillRect/>
          </a:stretch>
        </p:blipFill>
        <p:spPr>
          <a:xfrm>
            <a:off x="618950" y="1233350"/>
            <a:ext cx="2867074" cy="3815475"/>
          </a:xfrm>
          <a:prstGeom prst="rect">
            <a:avLst/>
          </a:prstGeom>
          <a:noFill/>
          <a:ln>
            <a:noFill/>
          </a:ln>
        </p:spPr>
      </p:pic>
      <p:sp>
        <p:nvSpPr>
          <p:cNvPr id="98" name="Google Shape;98;p17"/>
          <p:cNvSpPr/>
          <p:nvPr/>
        </p:nvSpPr>
        <p:spPr>
          <a:xfrm>
            <a:off x="3735250" y="1233350"/>
            <a:ext cx="1643100" cy="1127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7"/>
          <p:cNvSpPr txBox="1"/>
          <p:nvPr/>
        </p:nvSpPr>
        <p:spPr>
          <a:xfrm>
            <a:off x="3882400" y="2713425"/>
            <a:ext cx="1348800" cy="7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Better </a:t>
            </a:r>
            <a:endParaRPr sz="1800">
              <a:solidFill>
                <a:schemeClr val="dk1"/>
              </a:solidFill>
            </a:endParaRPr>
          </a:p>
          <a:p>
            <a:pPr marL="0" lvl="0" indent="0" algn="ctr" rtl="0">
              <a:spcBef>
                <a:spcPts val="0"/>
              </a:spcBef>
              <a:spcAft>
                <a:spcPts val="0"/>
              </a:spcAft>
              <a:buNone/>
            </a:pPr>
            <a:r>
              <a:rPr lang="en" sz="1800">
                <a:solidFill>
                  <a:schemeClr val="dk1"/>
                </a:solidFill>
              </a:rPr>
              <a:t>Outcomes</a:t>
            </a:r>
            <a:endParaRPr sz="1800">
              <a:solidFill>
                <a:schemeClr val="dk1"/>
              </a:solidFill>
            </a:endParaRPr>
          </a:p>
        </p:txBody>
      </p:sp>
      <p:sp>
        <p:nvSpPr>
          <p:cNvPr id="100" name="Google Shape;100;p17"/>
          <p:cNvSpPr/>
          <p:nvPr/>
        </p:nvSpPr>
        <p:spPr>
          <a:xfrm>
            <a:off x="3735250" y="2506725"/>
            <a:ext cx="1643100" cy="1127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7"/>
          <p:cNvSpPr/>
          <p:nvPr/>
        </p:nvSpPr>
        <p:spPr>
          <a:xfrm>
            <a:off x="3750450" y="3780100"/>
            <a:ext cx="1643100" cy="1127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7"/>
          <p:cNvSpPr txBox="1"/>
          <p:nvPr/>
        </p:nvSpPr>
        <p:spPr>
          <a:xfrm>
            <a:off x="3897600" y="1440050"/>
            <a:ext cx="1348800" cy="7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Better </a:t>
            </a:r>
            <a:endParaRPr sz="1800">
              <a:solidFill>
                <a:schemeClr val="dk1"/>
              </a:solidFill>
            </a:endParaRPr>
          </a:p>
          <a:p>
            <a:pPr marL="0" lvl="0" indent="0" algn="ctr" rtl="0">
              <a:spcBef>
                <a:spcPts val="0"/>
              </a:spcBef>
              <a:spcAft>
                <a:spcPts val="0"/>
              </a:spcAft>
              <a:buNone/>
            </a:pPr>
            <a:r>
              <a:rPr lang="en" sz="1800">
                <a:solidFill>
                  <a:schemeClr val="dk1"/>
                </a:solidFill>
              </a:rPr>
              <a:t>Outcomes</a:t>
            </a:r>
            <a:endParaRPr sz="1800">
              <a:solidFill>
                <a:schemeClr val="dk1"/>
              </a:solidFill>
            </a:endParaRPr>
          </a:p>
        </p:txBody>
      </p:sp>
      <p:sp>
        <p:nvSpPr>
          <p:cNvPr id="103" name="Google Shape;103;p17"/>
          <p:cNvSpPr txBox="1"/>
          <p:nvPr/>
        </p:nvSpPr>
        <p:spPr>
          <a:xfrm>
            <a:off x="3882400" y="2713425"/>
            <a:ext cx="1348800" cy="7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Fewer Side Effects</a:t>
            </a:r>
            <a:endParaRPr sz="1800">
              <a:solidFill>
                <a:schemeClr val="dk1"/>
              </a:solidFill>
            </a:endParaRPr>
          </a:p>
        </p:txBody>
      </p:sp>
      <p:sp>
        <p:nvSpPr>
          <p:cNvPr id="104" name="Google Shape;104;p17"/>
          <p:cNvSpPr txBox="1"/>
          <p:nvPr/>
        </p:nvSpPr>
        <p:spPr>
          <a:xfrm>
            <a:off x="3897600" y="3986800"/>
            <a:ext cx="1348800" cy="7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Works for All Dogs</a:t>
            </a:r>
            <a:endParaRPr sz="1800">
              <a:solidFill>
                <a:schemeClr val="dk1"/>
              </a:solidFill>
            </a:endParaRPr>
          </a:p>
        </p:txBody>
      </p:sp>
      <p:sp>
        <p:nvSpPr>
          <p:cNvPr id="105" name="Google Shape;105;p17"/>
          <p:cNvSpPr/>
          <p:nvPr/>
        </p:nvSpPr>
        <p:spPr>
          <a:xfrm>
            <a:off x="5556000" y="1632300"/>
            <a:ext cx="587100" cy="328800"/>
          </a:xfrm>
          <a:prstGeom prst="rightArrow">
            <a:avLst>
              <a:gd name="adj1" fmla="val 50000"/>
              <a:gd name="adj2" fmla="val 50000"/>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7"/>
          <p:cNvSpPr/>
          <p:nvPr/>
        </p:nvSpPr>
        <p:spPr>
          <a:xfrm>
            <a:off x="5556000" y="2905875"/>
            <a:ext cx="587100" cy="328800"/>
          </a:xfrm>
          <a:prstGeom prst="rightArrow">
            <a:avLst>
              <a:gd name="adj1" fmla="val 50000"/>
              <a:gd name="adj2" fmla="val 50000"/>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7"/>
          <p:cNvSpPr/>
          <p:nvPr/>
        </p:nvSpPr>
        <p:spPr>
          <a:xfrm>
            <a:off x="5556000" y="4179450"/>
            <a:ext cx="587100" cy="328800"/>
          </a:xfrm>
          <a:prstGeom prst="rightArrow">
            <a:avLst>
              <a:gd name="adj1" fmla="val 50000"/>
              <a:gd name="adj2" fmla="val 50000"/>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7"/>
          <p:cNvSpPr txBox="1"/>
          <p:nvPr/>
        </p:nvSpPr>
        <p:spPr>
          <a:xfrm>
            <a:off x="6350000" y="1233163"/>
            <a:ext cx="2392800" cy="120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Increased welfare</a:t>
            </a:r>
            <a:endParaRPr>
              <a:solidFill>
                <a:schemeClr val="dk1"/>
              </a:solidFill>
            </a:endParaRPr>
          </a:p>
          <a:p>
            <a:pPr marL="0" lvl="0" indent="0" algn="ctr" rtl="0">
              <a:spcBef>
                <a:spcPts val="0"/>
              </a:spcBef>
              <a:spcAft>
                <a:spcPts val="0"/>
              </a:spcAft>
              <a:buNone/>
            </a:pPr>
            <a:r>
              <a:rPr lang="en">
                <a:solidFill>
                  <a:schemeClr val="dk1"/>
                </a:solidFill>
              </a:rPr>
              <a:t>Quicker responses to cues</a:t>
            </a:r>
            <a:endParaRPr>
              <a:solidFill>
                <a:schemeClr val="dk1"/>
              </a:solidFill>
            </a:endParaRPr>
          </a:p>
          <a:p>
            <a:pPr marL="0" lvl="0" indent="0" algn="ctr" rtl="0">
              <a:spcBef>
                <a:spcPts val="0"/>
              </a:spcBef>
              <a:spcAft>
                <a:spcPts val="0"/>
              </a:spcAft>
              <a:buNone/>
            </a:pPr>
            <a:r>
              <a:rPr lang="en">
                <a:solidFill>
                  <a:schemeClr val="dk1"/>
                </a:solidFill>
              </a:rPr>
              <a:t>Fewer behavior problems</a:t>
            </a:r>
            <a:endParaRPr>
              <a:solidFill>
                <a:schemeClr val="dk1"/>
              </a:solidFill>
            </a:endParaRPr>
          </a:p>
          <a:p>
            <a:pPr marL="0" lvl="0" indent="0" algn="ctr" rtl="0">
              <a:spcBef>
                <a:spcPts val="0"/>
              </a:spcBef>
              <a:spcAft>
                <a:spcPts val="0"/>
              </a:spcAft>
              <a:buNone/>
            </a:pPr>
            <a:r>
              <a:rPr lang="en">
                <a:solidFill>
                  <a:schemeClr val="dk1"/>
                </a:solidFill>
              </a:rPr>
              <a:t>More optimistic dogs</a:t>
            </a:r>
            <a:endParaRPr>
              <a:solidFill>
                <a:schemeClr val="dk1"/>
              </a:solidFill>
            </a:endParaRPr>
          </a:p>
          <a:p>
            <a:pPr marL="0" lvl="0" indent="0" algn="ctr" rtl="0">
              <a:spcBef>
                <a:spcPts val="0"/>
              </a:spcBef>
              <a:spcAft>
                <a:spcPts val="0"/>
              </a:spcAft>
              <a:buNone/>
            </a:pPr>
            <a:r>
              <a:rPr lang="en">
                <a:solidFill>
                  <a:schemeClr val="dk1"/>
                </a:solidFill>
              </a:rPr>
              <a:t>Positive impact on bonds</a:t>
            </a:r>
            <a:endParaRPr>
              <a:solidFill>
                <a:schemeClr val="dk1"/>
              </a:solidFill>
            </a:endParaRPr>
          </a:p>
        </p:txBody>
      </p:sp>
      <p:sp>
        <p:nvSpPr>
          <p:cNvPr id="109" name="Google Shape;109;p17"/>
          <p:cNvSpPr/>
          <p:nvPr/>
        </p:nvSpPr>
        <p:spPr>
          <a:xfrm>
            <a:off x="6350000" y="3780100"/>
            <a:ext cx="2392800" cy="1127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7"/>
          <p:cNvSpPr txBox="1"/>
          <p:nvPr/>
        </p:nvSpPr>
        <p:spPr>
          <a:xfrm>
            <a:off x="6350000" y="4057500"/>
            <a:ext cx="2392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Including fearful and aggressive behaviors</a:t>
            </a:r>
            <a:endParaRPr>
              <a:solidFill>
                <a:schemeClr val="dk1"/>
              </a:solidFill>
            </a:endParaRPr>
          </a:p>
        </p:txBody>
      </p:sp>
      <p:sp>
        <p:nvSpPr>
          <p:cNvPr id="111" name="Google Shape;111;p17"/>
          <p:cNvSpPr/>
          <p:nvPr/>
        </p:nvSpPr>
        <p:spPr>
          <a:xfrm>
            <a:off x="6350000" y="2579863"/>
            <a:ext cx="2392800" cy="1127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7"/>
          <p:cNvSpPr txBox="1"/>
          <p:nvPr/>
        </p:nvSpPr>
        <p:spPr>
          <a:xfrm>
            <a:off x="6350000" y="2736925"/>
            <a:ext cx="2392800" cy="8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Aversive training increases fearful and aggressive behaviors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11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Finding a Welfare-Based Trainer</a:t>
            </a:r>
            <a:endParaRPr/>
          </a:p>
        </p:txBody>
      </p:sp>
      <p:sp>
        <p:nvSpPr>
          <p:cNvPr id="119" name="Google Shape;119;p18"/>
          <p:cNvSpPr txBox="1"/>
          <p:nvPr/>
        </p:nvSpPr>
        <p:spPr>
          <a:xfrm>
            <a:off x="2678925" y="1456375"/>
            <a:ext cx="2466600" cy="7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rPr>
              <a:t>What happens if the dog gets it right?</a:t>
            </a:r>
            <a:endParaRPr sz="1800" b="1">
              <a:solidFill>
                <a:schemeClr val="dk1"/>
              </a:solidFill>
            </a:endParaRPr>
          </a:p>
        </p:txBody>
      </p:sp>
      <p:sp>
        <p:nvSpPr>
          <p:cNvPr id="120" name="Google Shape;120;p18"/>
          <p:cNvSpPr txBox="1"/>
          <p:nvPr/>
        </p:nvSpPr>
        <p:spPr>
          <a:xfrm>
            <a:off x="6437725" y="1456313"/>
            <a:ext cx="2466600" cy="7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rPr>
              <a:t>What happens if the dog gets it wrong?</a:t>
            </a:r>
            <a:endParaRPr sz="1800" b="1">
              <a:solidFill>
                <a:schemeClr val="dk1"/>
              </a:solidFill>
            </a:endParaRPr>
          </a:p>
        </p:txBody>
      </p:sp>
      <p:pic>
        <p:nvPicPr>
          <p:cNvPr id="121" name="Google Shape;121;p18"/>
          <p:cNvPicPr preferRelativeResize="0"/>
          <p:nvPr/>
        </p:nvPicPr>
        <p:blipFill>
          <a:blip r:embed="rId3">
            <a:alphaModFix/>
          </a:blip>
          <a:stretch>
            <a:fillRect/>
          </a:stretch>
        </p:blipFill>
        <p:spPr>
          <a:xfrm>
            <a:off x="1841100" y="2346663"/>
            <a:ext cx="680625" cy="680625"/>
          </a:xfrm>
          <a:prstGeom prst="rect">
            <a:avLst/>
          </a:prstGeom>
          <a:noFill/>
          <a:ln>
            <a:noFill/>
          </a:ln>
        </p:spPr>
      </p:pic>
      <p:pic>
        <p:nvPicPr>
          <p:cNvPr id="122" name="Google Shape;122;p18"/>
          <p:cNvPicPr preferRelativeResize="0"/>
          <p:nvPr/>
        </p:nvPicPr>
        <p:blipFill>
          <a:blip r:embed="rId4">
            <a:alphaModFix/>
          </a:blip>
          <a:stretch>
            <a:fillRect/>
          </a:stretch>
        </p:blipFill>
        <p:spPr>
          <a:xfrm>
            <a:off x="1802825" y="3648275"/>
            <a:ext cx="757175" cy="757175"/>
          </a:xfrm>
          <a:prstGeom prst="rect">
            <a:avLst/>
          </a:prstGeom>
          <a:noFill/>
          <a:ln>
            <a:noFill/>
          </a:ln>
        </p:spPr>
      </p:pic>
      <p:sp>
        <p:nvSpPr>
          <p:cNvPr id="123" name="Google Shape;123;p18"/>
          <p:cNvSpPr txBox="1"/>
          <p:nvPr/>
        </p:nvSpPr>
        <p:spPr>
          <a:xfrm>
            <a:off x="2657175" y="2397488"/>
            <a:ext cx="2510100" cy="6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rPr>
              <a:t>Food</a:t>
            </a:r>
            <a:r>
              <a:rPr lang="en" sz="1600">
                <a:solidFill>
                  <a:schemeClr val="dk1"/>
                </a:solidFill>
              </a:rPr>
              <a:t>, toys, play, access to</a:t>
            </a:r>
            <a:r>
              <a:rPr lang="en" sz="1800">
                <a:solidFill>
                  <a:schemeClr val="dk1"/>
                </a:solidFill>
              </a:rPr>
              <a:t> </a:t>
            </a:r>
            <a:r>
              <a:rPr lang="en" sz="1600">
                <a:solidFill>
                  <a:schemeClr val="dk1"/>
                </a:solidFill>
              </a:rPr>
              <a:t>environmental rewards</a:t>
            </a:r>
            <a:endParaRPr sz="1600">
              <a:solidFill>
                <a:schemeClr val="dk1"/>
              </a:solidFill>
            </a:endParaRPr>
          </a:p>
        </p:txBody>
      </p:sp>
      <p:sp>
        <p:nvSpPr>
          <p:cNvPr id="124" name="Google Shape;124;p18"/>
          <p:cNvSpPr txBox="1"/>
          <p:nvPr/>
        </p:nvSpPr>
        <p:spPr>
          <a:xfrm>
            <a:off x="2678925" y="3569675"/>
            <a:ext cx="2466600" cy="9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Praise alone, stopping painful or uncomfortable corrections</a:t>
            </a:r>
            <a:endParaRPr sz="1600">
              <a:solidFill>
                <a:schemeClr val="dk1"/>
              </a:solidFill>
            </a:endParaRPr>
          </a:p>
        </p:txBody>
      </p:sp>
      <p:pic>
        <p:nvPicPr>
          <p:cNvPr id="125" name="Google Shape;125;p18"/>
          <p:cNvPicPr preferRelativeResize="0"/>
          <p:nvPr/>
        </p:nvPicPr>
        <p:blipFill>
          <a:blip r:embed="rId3">
            <a:alphaModFix/>
          </a:blip>
          <a:stretch>
            <a:fillRect/>
          </a:stretch>
        </p:blipFill>
        <p:spPr>
          <a:xfrm>
            <a:off x="5498075" y="2397538"/>
            <a:ext cx="680625" cy="680625"/>
          </a:xfrm>
          <a:prstGeom prst="rect">
            <a:avLst/>
          </a:prstGeom>
          <a:noFill/>
          <a:ln>
            <a:noFill/>
          </a:ln>
        </p:spPr>
      </p:pic>
      <p:sp>
        <p:nvSpPr>
          <p:cNvPr id="126" name="Google Shape;126;p18"/>
          <p:cNvSpPr txBox="1"/>
          <p:nvPr/>
        </p:nvSpPr>
        <p:spPr>
          <a:xfrm>
            <a:off x="6415975" y="2302675"/>
            <a:ext cx="2510100" cy="8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Try again, lose access to rewards, trainer considers change in plan</a:t>
            </a:r>
            <a:endParaRPr sz="1600">
              <a:solidFill>
                <a:schemeClr val="dk1"/>
              </a:solidFill>
            </a:endParaRPr>
          </a:p>
        </p:txBody>
      </p:sp>
      <p:pic>
        <p:nvPicPr>
          <p:cNvPr id="127" name="Google Shape;127;p18"/>
          <p:cNvPicPr preferRelativeResize="0"/>
          <p:nvPr/>
        </p:nvPicPr>
        <p:blipFill>
          <a:blip r:embed="rId4">
            <a:alphaModFix/>
          </a:blip>
          <a:stretch>
            <a:fillRect/>
          </a:stretch>
        </p:blipFill>
        <p:spPr>
          <a:xfrm>
            <a:off x="5459800" y="3648275"/>
            <a:ext cx="757175" cy="757175"/>
          </a:xfrm>
          <a:prstGeom prst="rect">
            <a:avLst/>
          </a:prstGeom>
          <a:noFill/>
          <a:ln>
            <a:noFill/>
          </a:ln>
        </p:spPr>
      </p:pic>
      <p:sp>
        <p:nvSpPr>
          <p:cNvPr id="128" name="Google Shape;128;p18"/>
          <p:cNvSpPr txBox="1"/>
          <p:nvPr/>
        </p:nvSpPr>
        <p:spPr>
          <a:xfrm>
            <a:off x="6437725" y="3740500"/>
            <a:ext cx="2032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Corrections, dog is forced to comply</a:t>
            </a:r>
            <a:endParaRPr sz="1600">
              <a:solidFill>
                <a:schemeClr val="dk1"/>
              </a:solidFill>
            </a:endParaRPr>
          </a:p>
        </p:txBody>
      </p:sp>
      <p:cxnSp>
        <p:nvCxnSpPr>
          <p:cNvPr id="129" name="Google Shape;129;p18"/>
          <p:cNvCxnSpPr/>
          <p:nvPr/>
        </p:nvCxnSpPr>
        <p:spPr>
          <a:xfrm rot="10800000" flipH="1">
            <a:off x="1841100" y="3398313"/>
            <a:ext cx="7158300" cy="24600"/>
          </a:xfrm>
          <a:prstGeom prst="straightConnector1">
            <a:avLst/>
          </a:prstGeom>
          <a:noFill/>
          <a:ln w="9525" cap="flat" cmpd="sng">
            <a:solidFill>
              <a:schemeClr val="dk2"/>
            </a:solidFill>
            <a:prstDash val="solid"/>
            <a:round/>
            <a:headEnd type="none" w="med" len="med"/>
            <a:tailEnd type="none" w="med" len="med"/>
          </a:ln>
        </p:spPr>
      </p:cxnSp>
      <p:sp>
        <p:nvSpPr>
          <p:cNvPr id="130" name="Google Shape;130;p18"/>
          <p:cNvSpPr txBox="1"/>
          <p:nvPr/>
        </p:nvSpPr>
        <p:spPr>
          <a:xfrm>
            <a:off x="171950" y="2346675"/>
            <a:ext cx="1143000" cy="8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Welfare-based</a:t>
            </a:r>
            <a:endParaRPr sz="1800" b="1">
              <a:solidFill>
                <a:schemeClr val="dk2"/>
              </a:solidFill>
            </a:endParaRPr>
          </a:p>
        </p:txBody>
      </p:sp>
      <p:sp>
        <p:nvSpPr>
          <p:cNvPr id="131" name="Google Shape;131;p18"/>
          <p:cNvSpPr txBox="1"/>
          <p:nvPr/>
        </p:nvSpPr>
        <p:spPr>
          <a:xfrm>
            <a:off x="171900" y="3550325"/>
            <a:ext cx="1512000" cy="9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Correction-based (aversive)</a:t>
            </a:r>
            <a:endParaRPr sz="1800" b="1">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9"/>
          <p:cNvPicPr preferRelativeResize="0"/>
          <p:nvPr/>
        </p:nvPicPr>
        <p:blipFill>
          <a:blip r:embed="rId3">
            <a:alphaModFix/>
          </a:blip>
          <a:stretch>
            <a:fillRect/>
          </a:stretch>
        </p:blipFill>
        <p:spPr>
          <a:xfrm>
            <a:off x="5732975" y="1328675"/>
            <a:ext cx="2981450" cy="3534225"/>
          </a:xfrm>
          <a:prstGeom prst="rect">
            <a:avLst/>
          </a:prstGeom>
          <a:noFill/>
          <a:ln>
            <a:noFill/>
          </a:ln>
        </p:spPr>
      </p:pic>
      <p:sp>
        <p:nvSpPr>
          <p:cNvPr id="137" name="Google Shape;137;p19"/>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Education Matters!</a:t>
            </a:r>
            <a:endParaRPr/>
          </a:p>
        </p:txBody>
      </p:sp>
      <p:pic>
        <p:nvPicPr>
          <p:cNvPr id="139" name="Google Shape;139;p19"/>
          <p:cNvPicPr preferRelativeResize="0"/>
          <p:nvPr/>
        </p:nvPicPr>
        <p:blipFill>
          <a:blip r:embed="rId4">
            <a:alphaModFix/>
          </a:blip>
          <a:stretch>
            <a:fillRect/>
          </a:stretch>
        </p:blipFill>
        <p:spPr>
          <a:xfrm>
            <a:off x="524713" y="3916588"/>
            <a:ext cx="1922775" cy="1046000"/>
          </a:xfrm>
          <a:prstGeom prst="rect">
            <a:avLst/>
          </a:prstGeom>
          <a:noFill/>
          <a:ln>
            <a:noFill/>
          </a:ln>
        </p:spPr>
      </p:pic>
      <p:pic>
        <p:nvPicPr>
          <p:cNvPr id="140" name="Google Shape;140;p19"/>
          <p:cNvPicPr preferRelativeResize="0"/>
          <p:nvPr/>
        </p:nvPicPr>
        <p:blipFill>
          <a:blip r:embed="rId5">
            <a:alphaModFix/>
          </a:blip>
          <a:stretch>
            <a:fillRect/>
          </a:stretch>
        </p:blipFill>
        <p:spPr>
          <a:xfrm>
            <a:off x="3373038" y="3635800"/>
            <a:ext cx="1570300" cy="1398750"/>
          </a:xfrm>
          <a:prstGeom prst="rect">
            <a:avLst/>
          </a:prstGeom>
          <a:noFill/>
          <a:ln>
            <a:noFill/>
          </a:ln>
        </p:spPr>
      </p:pic>
      <p:pic>
        <p:nvPicPr>
          <p:cNvPr id="141" name="Google Shape;141;p19"/>
          <p:cNvPicPr preferRelativeResize="0"/>
          <p:nvPr/>
        </p:nvPicPr>
        <p:blipFill rotWithShape="1">
          <a:blip r:embed="rId6">
            <a:alphaModFix/>
          </a:blip>
          <a:srcRect t="21973" b="25772"/>
          <a:stretch/>
        </p:blipFill>
        <p:spPr>
          <a:xfrm>
            <a:off x="3060200" y="2546026"/>
            <a:ext cx="2095333" cy="983400"/>
          </a:xfrm>
          <a:prstGeom prst="rect">
            <a:avLst/>
          </a:prstGeom>
          <a:noFill/>
          <a:ln>
            <a:noFill/>
          </a:ln>
        </p:spPr>
      </p:pic>
      <p:pic>
        <p:nvPicPr>
          <p:cNvPr id="142" name="Google Shape;142;p19"/>
          <p:cNvPicPr preferRelativeResize="0"/>
          <p:nvPr/>
        </p:nvPicPr>
        <p:blipFill>
          <a:blip r:embed="rId7">
            <a:alphaModFix/>
          </a:blip>
          <a:stretch>
            <a:fillRect/>
          </a:stretch>
        </p:blipFill>
        <p:spPr>
          <a:xfrm>
            <a:off x="188819" y="2549687"/>
            <a:ext cx="2594550" cy="1201175"/>
          </a:xfrm>
          <a:prstGeom prst="rect">
            <a:avLst/>
          </a:prstGeom>
          <a:noFill/>
          <a:ln>
            <a:noFill/>
          </a:ln>
        </p:spPr>
      </p:pic>
      <p:sp>
        <p:nvSpPr>
          <p:cNvPr id="143" name="Google Shape;143;p19"/>
          <p:cNvSpPr/>
          <p:nvPr/>
        </p:nvSpPr>
        <p:spPr>
          <a:xfrm>
            <a:off x="188825" y="1256825"/>
            <a:ext cx="2394600" cy="1127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p19"/>
          <p:cNvSpPr/>
          <p:nvPr/>
        </p:nvSpPr>
        <p:spPr>
          <a:xfrm>
            <a:off x="2960888" y="1256825"/>
            <a:ext cx="2394600" cy="11271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19"/>
          <p:cNvSpPr txBox="1"/>
          <p:nvPr/>
        </p:nvSpPr>
        <p:spPr>
          <a:xfrm>
            <a:off x="288125" y="1297325"/>
            <a:ext cx="2196000" cy="10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Dog training is </a:t>
            </a:r>
            <a:r>
              <a:rPr lang="en" sz="1800" b="1">
                <a:solidFill>
                  <a:schemeClr val="dk1"/>
                </a:solidFill>
              </a:rPr>
              <a:t>completely unregulated</a:t>
            </a:r>
            <a:endParaRPr sz="1800" b="1">
              <a:solidFill>
                <a:schemeClr val="dk1"/>
              </a:solidFill>
            </a:endParaRPr>
          </a:p>
        </p:txBody>
      </p:sp>
      <p:sp>
        <p:nvSpPr>
          <p:cNvPr id="146" name="Google Shape;146;p19"/>
          <p:cNvSpPr txBox="1"/>
          <p:nvPr/>
        </p:nvSpPr>
        <p:spPr>
          <a:xfrm>
            <a:off x="3060188" y="1328675"/>
            <a:ext cx="2196000" cy="98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Harmful methods are legal and commonly used</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HOME Scholarships</a:t>
            </a:r>
            <a:endParaRPr/>
          </a:p>
        </p:txBody>
      </p:sp>
      <p:pic>
        <p:nvPicPr>
          <p:cNvPr id="153" name="Google Shape;153;p20"/>
          <p:cNvPicPr preferRelativeResize="0"/>
          <p:nvPr/>
        </p:nvPicPr>
        <p:blipFill>
          <a:blip r:embed="rId3">
            <a:alphaModFix/>
          </a:blip>
          <a:stretch>
            <a:fillRect/>
          </a:stretch>
        </p:blipFill>
        <p:spPr>
          <a:xfrm>
            <a:off x="5267225" y="1137938"/>
            <a:ext cx="3527054" cy="3820975"/>
          </a:xfrm>
          <a:prstGeom prst="rect">
            <a:avLst/>
          </a:prstGeom>
          <a:noFill/>
          <a:ln>
            <a:noFill/>
          </a:ln>
        </p:spPr>
      </p:pic>
      <p:sp>
        <p:nvSpPr>
          <p:cNvPr id="154" name="Google Shape;154;p20"/>
          <p:cNvSpPr/>
          <p:nvPr/>
        </p:nvSpPr>
        <p:spPr>
          <a:xfrm>
            <a:off x="188825" y="1256825"/>
            <a:ext cx="4884300" cy="8763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 name="Google Shape;155;p20"/>
          <p:cNvSpPr txBox="1"/>
          <p:nvPr/>
        </p:nvSpPr>
        <p:spPr>
          <a:xfrm>
            <a:off x="279575" y="1272650"/>
            <a:ext cx="4702800" cy="8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rPr>
              <a:t>$200 scholarship funded by Friends of Indy Animals</a:t>
            </a:r>
            <a:endParaRPr sz="2000" b="1">
              <a:solidFill>
                <a:schemeClr val="dk1"/>
              </a:solidFill>
            </a:endParaRPr>
          </a:p>
        </p:txBody>
      </p:sp>
      <p:sp>
        <p:nvSpPr>
          <p:cNvPr id="156" name="Google Shape;156;p20"/>
          <p:cNvSpPr/>
          <p:nvPr/>
        </p:nvSpPr>
        <p:spPr>
          <a:xfrm>
            <a:off x="188825" y="2239575"/>
            <a:ext cx="4884300" cy="8763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20"/>
          <p:cNvSpPr txBox="1"/>
          <p:nvPr/>
        </p:nvSpPr>
        <p:spPr>
          <a:xfrm>
            <a:off x="279575" y="2271225"/>
            <a:ext cx="4702800" cy="8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rPr>
              <a:t>2 private sessions or 1 group class with a professional trainer</a:t>
            </a:r>
            <a:endParaRPr sz="2000" b="1">
              <a:solidFill>
                <a:schemeClr val="dk1"/>
              </a:solidFill>
            </a:endParaRPr>
          </a:p>
        </p:txBody>
      </p:sp>
      <p:sp>
        <p:nvSpPr>
          <p:cNvPr id="158" name="Google Shape;158;p20"/>
          <p:cNvSpPr/>
          <p:nvPr/>
        </p:nvSpPr>
        <p:spPr>
          <a:xfrm>
            <a:off x="188825" y="3206500"/>
            <a:ext cx="4884300" cy="8763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20"/>
          <p:cNvSpPr txBox="1"/>
          <p:nvPr/>
        </p:nvSpPr>
        <p:spPr>
          <a:xfrm>
            <a:off x="279575" y="3384625"/>
            <a:ext cx="4702800" cy="48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rPr>
              <a:t>Available to all adopters and fosters</a:t>
            </a:r>
            <a:endParaRPr sz="2000" b="1">
              <a:solidFill>
                <a:schemeClr val="dk1"/>
              </a:solidFill>
            </a:endParaRPr>
          </a:p>
        </p:txBody>
      </p:sp>
      <p:sp>
        <p:nvSpPr>
          <p:cNvPr id="160" name="Google Shape;160;p20"/>
          <p:cNvSpPr/>
          <p:nvPr/>
        </p:nvSpPr>
        <p:spPr>
          <a:xfrm>
            <a:off x="188825" y="4173425"/>
            <a:ext cx="4884300" cy="8763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20"/>
          <p:cNvSpPr txBox="1"/>
          <p:nvPr/>
        </p:nvSpPr>
        <p:spPr>
          <a:xfrm>
            <a:off x="279575" y="4205075"/>
            <a:ext cx="4702800" cy="77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rPr>
              <a:t>Partner trainers must exclusively use force-free methods</a:t>
            </a:r>
            <a:endParaRPr sz="20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p:nvPr/>
        </p:nvSpPr>
        <p:spPr>
          <a:xfrm>
            <a:off x="4721425" y="1256825"/>
            <a:ext cx="4270800" cy="1221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21"/>
          <p:cNvSpPr/>
          <p:nvPr/>
        </p:nvSpPr>
        <p:spPr>
          <a:xfrm>
            <a:off x="188825" y="1256825"/>
            <a:ext cx="4270800" cy="1221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21"/>
          <p:cNvSpPr/>
          <p:nvPr/>
        </p:nvSpPr>
        <p:spPr>
          <a:xfrm>
            <a:off x="-9125" y="274075"/>
            <a:ext cx="9153000" cy="8130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HOME Scholarships by the Numbers</a:t>
            </a:r>
            <a:endParaRPr/>
          </a:p>
        </p:txBody>
      </p:sp>
      <p:sp>
        <p:nvSpPr>
          <p:cNvPr id="170" name="Google Shape;170;p21"/>
          <p:cNvSpPr txBox="1"/>
          <p:nvPr/>
        </p:nvSpPr>
        <p:spPr>
          <a:xfrm>
            <a:off x="289925" y="1358825"/>
            <a:ext cx="4068600" cy="10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rPr>
              <a:t>~37% of adopters and fosters contacted about the program are interested in training</a:t>
            </a:r>
            <a:endParaRPr sz="2000" b="1">
              <a:solidFill>
                <a:schemeClr val="dk1"/>
              </a:solidFill>
            </a:endParaRPr>
          </a:p>
        </p:txBody>
      </p:sp>
      <p:sp>
        <p:nvSpPr>
          <p:cNvPr id="171" name="Google Shape;171;p21"/>
          <p:cNvSpPr txBox="1"/>
          <p:nvPr/>
        </p:nvSpPr>
        <p:spPr>
          <a:xfrm>
            <a:off x="4822525" y="1460825"/>
            <a:ext cx="4068600" cy="8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rPr>
              <a:t>~52% of requests are for manners-type behaviors</a:t>
            </a:r>
            <a:endParaRPr sz="2000" b="1">
              <a:solidFill>
                <a:schemeClr val="dk1"/>
              </a:solidFill>
            </a:endParaRPr>
          </a:p>
        </p:txBody>
      </p:sp>
      <p:sp>
        <p:nvSpPr>
          <p:cNvPr id="172" name="Google Shape;172;p21"/>
          <p:cNvSpPr/>
          <p:nvPr/>
        </p:nvSpPr>
        <p:spPr>
          <a:xfrm>
            <a:off x="6176125" y="3763850"/>
            <a:ext cx="13614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21"/>
          <p:cNvSpPr/>
          <p:nvPr/>
        </p:nvSpPr>
        <p:spPr>
          <a:xfrm>
            <a:off x="6176125" y="2647575"/>
            <a:ext cx="13614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21"/>
          <p:cNvSpPr/>
          <p:nvPr/>
        </p:nvSpPr>
        <p:spPr>
          <a:xfrm>
            <a:off x="7630825" y="2647575"/>
            <a:ext cx="13614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1"/>
          <p:cNvSpPr/>
          <p:nvPr/>
        </p:nvSpPr>
        <p:spPr>
          <a:xfrm>
            <a:off x="4721425" y="3763850"/>
            <a:ext cx="13614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21"/>
          <p:cNvSpPr/>
          <p:nvPr/>
        </p:nvSpPr>
        <p:spPr>
          <a:xfrm>
            <a:off x="4721425" y="2647575"/>
            <a:ext cx="13614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21"/>
          <p:cNvSpPr/>
          <p:nvPr/>
        </p:nvSpPr>
        <p:spPr>
          <a:xfrm>
            <a:off x="7630825" y="3763850"/>
            <a:ext cx="1361400" cy="1017000"/>
          </a:xfrm>
          <a:prstGeom prst="flowChartAlternateProcess">
            <a:avLst/>
          </a:prstGeom>
          <a:solidFill>
            <a:schemeClr val="lt1"/>
          </a:solidFill>
          <a:ln w="1905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21"/>
          <p:cNvSpPr txBox="1"/>
          <p:nvPr/>
        </p:nvSpPr>
        <p:spPr>
          <a:xfrm>
            <a:off x="4721425" y="2783025"/>
            <a:ext cx="1361400" cy="7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Leash Walking</a:t>
            </a:r>
            <a:endParaRPr sz="1800" b="1">
              <a:solidFill>
                <a:schemeClr val="dk1"/>
              </a:solidFill>
            </a:endParaRPr>
          </a:p>
        </p:txBody>
      </p:sp>
      <p:sp>
        <p:nvSpPr>
          <p:cNvPr id="179" name="Google Shape;179;p21"/>
          <p:cNvSpPr txBox="1"/>
          <p:nvPr/>
        </p:nvSpPr>
        <p:spPr>
          <a:xfrm>
            <a:off x="6176125" y="2783025"/>
            <a:ext cx="1361400" cy="7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House Training</a:t>
            </a:r>
            <a:endParaRPr sz="1800" b="1">
              <a:solidFill>
                <a:schemeClr val="dk1"/>
              </a:solidFill>
            </a:endParaRPr>
          </a:p>
        </p:txBody>
      </p:sp>
      <p:sp>
        <p:nvSpPr>
          <p:cNvPr id="180" name="Google Shape;180;p21"/>
          <p:cNvSpPr txBox="1"/>
          <p:nvPr/>
        </p:nvSpPr>
        <p:spPr>
          <a:xfrm>
            <a:off x="7630825" y="2932425"/>
            <a:ext cx="1361400" cy="44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Chewing</a:t>
            </a:r>
            <a:endParaRPr sz="1800" b="1">
              <a:solidFill>
                <a:schemeClr val="dk1"/>
              </a:solidFill>
            </a:endParaRPr>
          </a:p>
        </p:txBody>
      </p:sp>
      <p:sp>
        <p:nvSpPr>
          <p:cNvPr id="181" name="Google Shape;181;p21"/>
          <p:cNvSpPr txBox="1"/>
          <p:nvPr/>
        </p:nvSpPr>
        <p:spPr>
          <a:xfrm>
            <a:off x="4721425" y="3899300"/>
            <a:ext cx="1361400" cy="7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 Basic Cues</a:t>
            </a:r>
            <a:endParaRPr sz="1800" b="1">
              <a:solidFill>
                <a:schemeClr val="dk1"/>
              </a:solidFill>
            </a:endParaRPr>
          </a:p>
        </p:txBody>
      </p:sp>
      <p:sp>
        <p:nvSpPr>
          <p:cNvPr id="182" name="Google Shape;182;p21"/>
          <p:cNvSpPr txBox="1"/>
          <p:nvPr/>
        </p:nvSpPr>
        <p:spPr>
          <a:xfrm>
            <a:off x="6176125" y="3899300"/>
            <a:ext cx="1361400" cy="7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Jumpy</a:t>
            </a:r>
            <a:endParaRPr sz="1800">
              <a:solidFill>
                <a:schemeClr val="dk1"/>
              </a:solidFill>
            </a:endParaRPr>
          </a:p>
          <a:p>
            <a:pPr marL="0" lvl="0" indent="0" algn="ctr" rtl="0">
              <a:spcBef>
                <a:spcPts val="0"/>
              </a:spcBef>
              <a:spcAft>
                <a:spcPts val="0"/>
              </a:spcAft>
              <a:buNone/>
            </a:pPr>
            <a:r>
              <a:rPr lang="en" sz="1800">
                <a:solidFill>
                  <a:schemeClr val="dk1"/>
                </a:solidFill>
              </a:rPr>
              <a:t>Mouthy</a:t>
            </a:r>
            <a:endParaRPr sz="1800">
              <a:solidFill>
                <a:schemeClr val="dk1"/>
              </a:solidFill>
            </a:endParaRPr>
          </a:p>
        </p:txBody>
      </p:sp>
      <p:sp>
        <p:nvSpPr>
          <p:cNvPr id="183" name="Google Shape;183;p21"/>
          <p:cNvSpPr txBox="1"/>
          <p:nvPr/>
        </p:nvSpPr>
        <p:spPr>
          <a:xfrm>
            <a:off x="7630825" y="3834325"/>
            <a:ext cx="1361400" cy="8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1"/>
                </a:solidFill>
              </a:rPr>
              <a:t>Additional ~10% leash reactivity</a:t>
            </a:r>
            <a:endParaRPr sz="1500" b="1">
              <a:solidFill>
                <a:schemeClr val="dk1"/>
              </a:solidFill>
            </a:endParaRPr>
          </a:p>
        </p:txBody>
      </p:sp>
      <p:pic>
        <p:nvPicPr>
          <p:cNvPr id="184" name="Google Shape;184;p21"/>
          <p:cNvPicPr preferRelativeResize="0"/>
          <p:nvPr/>
        </p:nvPicPr>
        <p:blipFill rotWithShape="1">
          <a:blip r:embed="rId3">
            <a:alphaModFix/>
          </a:blip>
          <a:srcRect t="15742" b="10932"/>
          <a:stretch/>
        </p:blipFill>
        <p:spPr>
          <a:xfrm>
            <a:off x="718475" y="2571750"/>
            <a:ext cx="3318775" cy="2554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1458</Words>
  <Application>Microsoft Office PowerPoint</Application>
  <PresentationFormat>On-screen Show (16:9)</PresentationFormat>
  <Paragraphs>158</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Roboto</vt:lpstr>
      <vt:lpstr>Simple Light</vt:lpstr>
      <vt:lpstr>  Welfare-Focused Training Partnerships</vt:lpstr>
      <vt:lpstr>PowerPoint Presentation</vt:lpstr>
      <vt:lpstr>Welfare-Focused Training</vt:lpstr>
      <vt:lpstr>A Mindset Shift Creates a Healthier Bond</vt:lpstr>
      <vt:lpstr>Why Choose This Method?</vt:lpstr>
      <vt:lpstr>Finding a Welfare-Based Trainer</vt:lpstr>
      <vt:lpstr>Education Matters!</vt:lpstr>
      <vt:lpstr>HOME Scholarships</vt:lpstr>
      <vt:lpstr>HOME Scholarships by the Numbers</vt:lpstr>
      <vt:lpstr>Success Story: Reed</vt:lpstr>
      <vt:lpstr>PowerPoint Presentation</vt:lpstr>
      <vt:lpstr>Group Training Classes</vt:lpstr>
      <vt:lpstr>Group Class Structures</vt:lpstr>
      <vt:lpstr>Why Does This Matter?</vt:lpstr>
      <vt:lpstr>Welfare-Focused Education and Training Saves Lives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Welfare-Focused Training Partnerships</dc:title>
  <dc:creator>Cheri Storms</dc:creator>
  <cp:lastModifiedBy>Cheri Storms</cp:lastModifiedBy>
  <cp:revision>1</cp:revision>
  <dcterms:modified xsi:type="dcterms:W3CDTF">2024-04-05T19:42:34Z</dcterms:modified>
</cp:coreProperties>
</file>